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7" r:id="rId5"/>
    <p:sldId id="269" r:id="rId6"/>
    <p:sldId id="270" r:id="rId7"/>
    <p:sldId id="273" r:id="rId8"/>
    <p:sldId id="271" r:id="rId9"/>
    <p:sldId id="265" r:id="rId10"/>
    <p:sldId id="25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3921A7-DD4F-6B41-8712-3986EA65E4CF}" name="Dylan Keegan" initials="DK" userId="S::dylan.keegan@ucd.ie::6c9e01f1-e4e9-46b3-a564-2177c47468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hrci.ie/" TargetMode="External"/><Relationship Id="rId13" Type="http://schemas.openxmlformats.org/officeDocument/2006/relationships/image" Target="../media/image8.svg"/><Relationship Id="rId3" Type="http://schemas.openxmlformats.org/officeDocument/2006/relationships/hyperlink" Target="https://alzheimer.ie/" TargetMode="External"/><Relationship Id="rId7" Type="http://schemas.openxmlformats.org/officeDocument/2006/relationships/hyperlink" Target="https://www.fightingblindness.ie/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2.svg"/><Relationship Id="rId2" Type="http://schemas.openxmlformats.org/officeDocument/2006/relationships/hyperlink" Target="https://www.ucd.ie/" TargetMode="External"/><Relationship Id="rId16" Type="http://schemas.openxmlformats.org/officeDocument/2006/relationships/image" Target="../media/image11.png"/><Relationship Id="rId1" Type="http://schemas.openxmlformats.org/officeDocument/2006/relationships/hyperlink" Target="https://www.ucd.ie/ppi/" TargetMode="External"/><Relationship Id="rId6" Type="http://schemas.openxmlformats.org/officeDocument/2006/relationships/hyperlink" Target="https://www.familycarers.ie/" TargetMode="External"/><Relationship Id="rId11" Type="http://schemas.openxmlformats.org/officeDocument/2006/relationships/hyperlink" Target="https://teni.ie/" TargetMode="External"/><Relationship Id="rId5" Type="http://schemas.openxmlformats.org/officeDocument/2006/relationships/hyperlink" Target="https://www.carealliance.ie/" TargetMode="External"/><Relationship Id="rId15" Type="http://schemas.openxmlformats.org/officeDocument/2006/relationships/image" Target="../media/image10.svg"/><Relationship Id="rId10" Type="http://schemas.openxmlformats.org/officeDocument/2006/relationships/hyperlink" Target="https://www.sageadvocacy.ie/" TargetMode="External"/><Relationship Id="rId4" Type="http://schemas.openxmlformats.org/officeDocument/2006/relationships/hyperlink" Target="https://www.barnardos.ie/" TargetMode="External"/><Relationship Id="rId9" Type="http://schemas.openxmlformats.org/officeDocument/2006/relationships/hyperlink" Target="https://www.mdi.ie/" TargetMode="External"/><Relationship Id="rId14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s://hrci.ie/" TargetMode="External"/><Relationship Id="rId13" Type="http://schemas.openxmlformats.org/officeDocument/2006/relationships/image" Target="../media/image8.svg"/><Relationship Id="rId3" Type="http://schemas.openxmlformats.org/officeDocument/2006/relationships/hyperlink" Target="https://alzheimer.ie/" TargetMode="External"/><Relationship Id="rId7" Type="http://schemas.openxmlformats.org/officeDocument/2006/relationships/hyperlink" Target="https://www.fightingblindness.ie/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2.svg"/><Relationship Id="rId2" Type="http://schemas.openxmlformats.org/officeDocument/2006/relationships/hyperlink" Target="https://www.ucd.ie/" TargetMode="External"/><Relationship Id="rId16" Type="http://schemas.openxmlformats.org/officeDocument/2006/relationships/image" Target="../media/image11.png"/><Relationship Id="rId1" Type="http://schemas.openxmlformats.org/officeDocument/2006/relationships/hyperlink" Target="https://www.ucd.ie/ppi/" TargetMode="External"/><Relationship Id="rId6" Type="http://schemas.openxmlformats.org/officeDocument/2006/relationships/hyperlink" Target="https://www.familycarers.ie/" TargetMode="External"/><Relationship Id="rId11" Type="http://schemas.openxmlformats.org/officeDocument/2006/relationships/hyperlink" Target="https://teni.ie/" TargetMode="External"/><Relationship Id="rId5" Type="http://schemas.openxmlformats.org/officeDocument/2006/relationships/hyperlink" Target="https://www.carealliance.ie/" TargetMode="External"/><Relationship Id="rId15" Type="http://schemas.openxmlformats.org/officeDocument/2006/relationships/image" Target="../media/image10.svg"/><Relationship Id="rId10" Type="http://schemas.openxmlformats.org/officeDocument/2006/relationships/hyperlink" Target="https://www.sageadvocacy.ie/" TargetMode="External"/><Relationship Id="rId4" Type="http://schemas.openxmlformats.org/officeDocument/2006/relationships/hyperlink" Target="https://www.barnardos.ie/" TargetMode="External"/><Relationship Id="rId9" Type="http://schemas.openxmlformats.org/officeDocument/2006/relationships/hyperlink" Target="https://www.mdi.ie/" TargetMode="External"/><Relationship Id="rId1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d.ie/" TargetMode="External"/><Relationship Id="rId13" Type="http://schemas.openxmlformats.org/officeDocument/2006/relationships/hyperlink" Target="https://www.fightingblindness.ie/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ucd.ie/ppi/" TargetMode="External"/><Relationship Id="rId12" Type="http://schemas.openxmlformats.org/officeDocument/2006/relationships/hyperlink" Target="https://www.familycarers.ie/" TargetMode="External"/><Relationship Id="rId17" Type="http://schemas.openxmlformats.org/officeDocument/2006/relationships/hyperlink" Target="https://teni.ie/" TargetMode="External"/><Relationship Id="rId2" Type="http://schemas.openxmlformats.org/officeDocument/2006/relationships/image" Target="../media/image8.svg"/><Relationship Id="rId16" Type="http://schemas.openxmlformats.org/officeDocument/2006/relationships/hyperlink" Target="https://www.sageadvocacy.ie/" TargetMode="External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hyperlink" Target="https://www.carealliance.ie/" TargetMode="External"/><Relationship Id="rId5" Type="http://schemas.openxmlformats.org/officeDocument/2006/relationships/image" Target="../media/image11.png"/><Relationship Id="rId15" Type="http://schemas.openxmlformats.org/officeDocument/2006/relationships/hyperlink" Target="https://www.mdi.ie/" TargetMode="External"/><Relationship Id="rId10" Type="http://schemas.openxmlformats.org/officeDocument/2006/relationships/hyperlink" Target="https://www.barnardos.ie/" TargetMode="External"/><Relationship Id="rId4" Type="http://schemas.openxmlformats.org/officeDocument/2006/relationships/image" Target="../media/image10.svg"/><Relationship Id="rId9" Type="http://schemas.openxmlformats.org/officeDocument/2006/relationships/hyperlink" Target="https://alzheimer.ie/" TargetMode="External"/><Relationship Id="rId14" Type="http://schemas.openxmlformats.org/officeDocument/2006/relationships/hyperlink" Target="https://hrci.ie/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d.ie/" TargetMode="External"/><Relationship Id="rId13" Type="http://schemas.openxmlformats.org/officeDocument/2006/relationships/hyperlink" Target="https://www.fightingblindness.ie/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ucd.ie/ppi/" TargetMode="External"/><Relationship Id="rId12" Type="http://schemas.openxmlformats.org/officeDocument/2006/relationships/hyperlink" Target="https://www.familycarers.ie/" TargetMode="External"/><Relationship Id="rId17" Type="http://schemas.openxmlformats.org/officeDocument/2006/relationships/hyperlink" Target="https://teni.ie/" TargetMode="External"/><Relationship Id="rId2" Type="http://schemas.openxmlformats.org/officeDocument/2006/relationships/image" Target="../media/image8.svg"/><Relationship Id="rId16" Type="http://schemas.openxmlformats.org/officeDocument/2006/relationships/hyperlink" Target="https://www.sageadvocacy.ie/" TargetMode="External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hyperlink" Target="https://www.carealliance.ie/" TargetMode="External"/><Relationship Id="rId5" Type="http://schemas.openxmlformats.org/officeDocument/2006/relationships/image" Target="../media/image11.png"/><Relationship Id="rId15" Type="http://schemas.openxmlformats.org/officeDocument/2006/relationships/hyperlink" Target="https://www.mdi.ie/" TargetMode="External"/><Relationship Id="rId10" Type="http://schemas.openxmlformats.org/officeDocument/2006/relationships/hyperlink" Target="https://www.barnardos.ie/" TargetMode="External"/><Relationship Id="rId4" Type="http://schemas.openxmlformats.org/officeDocument/2006/relationships/image" Target="../media/image10.svg"/><Relationship Id="rId9" Type="http://schemas.openxmlformats.org/officeDocument/2006/relationships/hyperlink" Target="https://alzheimer.ie/" TargetMode="External"/><Relationship Id="rId14" Type="http://schemas.openxmlformats.org/officeDocument/2006/relationships/hyperlink" Target="https://hrci.i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1315AB-C667-487F-AB11-40AB94B8F16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CA2E07-FEFD-4F27-9A87-A027F47C8C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This tool is designed to help voluntary and community-based organisations handle PPI-related requests from researchers for connections or introductions to their communities. </a:t>
          </a:r>
          <a:endParaRPr lang="en-US" sz="1400" dirty="0"/>
        </a:p>
      </dgm:t>
    </dgm:pt>
    <dgm:pt modelId="{62E996C2-D26F-49C4-B7C6-98D06F544516}" type="parTrans" cxnId="{C9106545-948A-483F-B7FD-43101CA08C4A}">
      <dgm:prSet/>
      <dgm:spPr/>
      <dgm:t>
        <a:bodyPr/>
        <a:lstStyle/>
        <a:p>
          <a:endParaRPr lang="en-US" sz="2400"/>
        </a:p>
      </dgm:t>
    </dgm:pt>
    <dgm:pt modelId="{D05F855B-6D66-4D52-97B3-ECC5F91BFA1B}" type="sibTrans" cxnId="{C9106545-948A-483F-B7FD-43101CA08C4A}">
      <dgm:prSet/>
      <dgm:spPr/>
      <dgm:t>
        <a:bodyPr/>
        <a:lstStyle/>
        <a:p>
          <a:endParaRPr lang="en-US" sz="2400"/>
        </a:p>
      </dgm:t>
    </dgm:pt>
    <dgm:pt modelId="{3F47C89C-B2F3-458E-AEBD-2529F8FE69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Apply the decision tool to each request your organisation receives from researchers. The intent is to help process the requests in a way that ensures mutual benefit to the organisation</a:t>
          </a:r>
          <a:endParaRPr lang="en-US" sz="1400" dirty="0"/>
        </a:p>
      </dgm:t>
    </dgm:pt>
    <dgm:pt modelId="{770F423F-4DD8-40BF-BC4E-AA56EB22B004}" type="parTrans" cxnId="{93CFA153-9CD2-4F62-8F27-F6BF1FCF8A7E}">
      <dgm:prSet/>
      <dgm:spPr/>
      <dgm:t>
        <a:bodyPr/>
        <a:lstStyle/>
        <a:p>
          <a:endParaRPr lang="en-US" sz="2400"/>
        </a:p>
      </dgm:t>
    </dgm:pt>
    <dgm:pt modelId="{5B2E0A88-5A20-4DD8-8919-FDC7E0D90BD8}" type="sibTrans" cxnId="{93CFA153-9CD2-4F62-8F27-F6BF1FCF8A7E}">
      <dgm:prSet/>
      <dgm:spPr/>
      <dgm:t>
        <a:bodyPr/>
        <a:lstStyle/>
        <a:p>
          <a:endParaRPr lang="en-US" sz="2400"/>
        </a:p>
      </dgm:t>
    </dgm:pt>
    <dgm:pt modelId="{C723EAC0-BD92-4182-8067-6FAD04FC05B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It was co-designed with members from </a:t>
          </a:r>
          <a:r>
            <a:rPr lang="en-IE" sz="1400" dirty="0">
              <a:hlinkClick xmlns:r="http://schemas.openxmlformats.org/officeDocument/2006/relationships" r:id="rId1"/>
            </a:rPr>
            <a:t>PPI Ignite Network @ UCD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2"/>
            </a:rPr>
            <a:t>UCD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3"/>
            </a:rPr>
            <a:t>Alzheimer Society of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4"/>
            </a:rPr>
            <a:t>Barnardos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5"/>
            </a:rPr>
            <a:t>Care Alliance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6"/>
            </a:rPr>
            <a:t>Family Careers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7"/>
            </a:rPr>
            <a:t>Fighting Blindness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8"/>
            </a:rPr>
            <a:t>Health Research Charities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9"/>
            </a:rPr>
            <a:t>Muscular Dystrophy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10"/>
            </a:rPr>
            <a:t>Sage Advocacy</a:t>
          </a:r>
          <a:r>
            <a:rPr lang="en-IE" sz="1400" dirty="0"/>
            <a:t> and </a:t>
          </a:r>
          <a:r>
            <a:rPr lang="en-IE" sz="1400" dirty="0">
              <a:hlinkClick xmlns:r="http://schemas.openxmlformats.org/officeDocument/2006/relationships" r:id="rId11"/>
            </a:rPr>
            <a:t>Transgender Equality Network Ireland</a:t>
          </a:r>
          <a:endParaRPr lang="en-US" sz="1400" dirty="0"/>
        </a:p>
      </dgm:t>
    </dgm:pt>
    <dgm:pt modelId="{BEFC78F0-AE64-4A23-B0F3-A5DBF21EB6F1}" type="parTrans" cxnId="{DC11BA51-8E36-4E9F-AF4B-5D6E12F4646D}">
      <dgm:prSet/>
      <dgm:spPr/>
      <dgm:t>
        <a:bodyPr/>
        <a:lstStyle/>
        <a:p>
          <a:endParaRPr lang="en-US" sz="2400"/>
        </a:p>
      </dgm:t>
    </dgm:pt>
    <dgm:pt modelId="{F56BE1B9-C355-4846-97BF-4C038311028D}" type="sibTrans" cxnId="{DC11BA51-8E36-4E9F-AF4B-5D6E12F4646D}">
      <dgm:prSet/>
      <dgm:spPr/>
      <dgm:t>
        <a:bodyPr/>
        <a:lstStyle/>
        <a:p>
          <a:endParaRPr lang="en-US" sz="2400"/>
        </a:p>
      </dgm:t>
    </dgm:pt>
    <dgm:pt modelId="{1006FF1F-822A-49A1-A2E6-0CF4F4BCE160}" type="pres">
      <dgm:prSet presAssocID="{E61315AB-C667-487F-AB11-40AB94B8F16E}" presName="root" presStyleCnt="0">
        <dgm:presLayoutVars>
          <dgm:dir/>
          <dgm:resizeHandles val="exact"/>
        </dgm:presLayoutVars>
      </dgm:prSet>
      <dgm:spPr/>
    </dgm:pt>
    <dgm:pt modelId="{6F6C09BE-08BD-4B63-B6C4-F2F1895A3403}" type="pres">
      <dgm:prSet presAssocID="{16CA2E07-FEFD-4F27-9A87-A027F47C8CA2}" presName="compNode" presStyleCnt="0"/>
      <dgm:spPr/>
    </dgm:pt>
    <dgm:pt modelId="{738A071F-936A-44D3-B43D-70954BC309B2}" type="pres">
      <dgm:prSet presAssocID="{16CA2E07-FEFD-4F27-9A87-A027F47C8CA2}" presName="iconRect" presStyleLbl="node1" presStyleIdx="0" presStyleCnt="3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78E541C-038E-49ED-8C3E-230F507B657D}" type="pres">
      <dgm:prSet presAssocID="{16CA2E07-FEFD-4F27-9A87-A027F47C8CA2}" presName="spaceRect" presStyleCnt="0"/>
      <dgm:spPr/>
    </dgm:pt>
    <dgm:pt modelId="{90CC203D-DFB2-4E2D-A9E4-6B7A309C8676}" type="pres">
      <dgm:prSet presAssocID="{16CA2E07-FEFD-4F27-9A87-A027F47C8CA2}" presName="textRect" presStyleLbl="revTx" presStyleIdx="0" presStyleCnt="3">
        <dgm:presLayoutVars>
          <dgm:chMax val="1"/>
          <dgm:chPref val="1"/>
        </dgm:presLayoutVars>
      </dgm:prSet>
      <dgm:spPr/>
    </dgm:pt>
    <dgm:pt modelId="{04AB2C20-65C7-4095-B3E1-B507DD63D14F}" type="pres">
      <dgm:prSet presAssocID="{D05F855B-6D66-4D52-97B3-ECC5F91BFA1B}" presName="sibTrans" presStyleCnt="0"/>
      <dgm:spPr/>
    </dgm:pt>
    <dgm:pt modelId="{51F95F5B-FB1C-4B96-9292-E3F17154D971}" type="pres">
      <dgm:prSet presAssocID="{3F47C89C-B2F3-458E-AEBD-2529F8FE6918}" presName="compNode" presStyleCnt="0"/>
      <dgm:spPr/>
    </dgm:pt>
    <dgm:pt modelId="{EECC3433-339E-4358-B9DD-71FB830EF727}" type="pres">
      <dgm:prSet presAssocID="{3F47C89C-B2F3-458E-AEBD-2529F8FE6918}" presName="iconRect" presStyleLbl="node1" presStyleIdx="1" presStyleCnt="3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AD4D3CA4-B6C4-47FF-A129-E5D3A20A472D}" type="pres">
      <dgm:prSet presAssocID="{3F47C89C-B2F3-458E-AEBD-2529F8FE6918}" presName="spaceRect" presStyleCnt="0"/>
      <dgm:spPr/>
    </dgm:pt>
    <dgm:pt modelId="{2973CACA-2FFD-42ED-B9A9-707621703812}" type="pres">
      <dgm:prSet presAssocID="{3F47C89C-B2F3-458E-AEBD-2529F8FE6918}" presName="textRect" presStyleLbl="revTx" presStyleIdx="1" presStyleCnt="3">
        <dgm:presLayoutVars>
          <dgm:chMax val="1"/>
          <dgm:chPref val="1"/>
        </dgm:presLayoutVars>
      </dgm:prSet>
      <dgm:spPr/>
    </dgm:pt>
    <dgm:pt modelId="{6D26E6C2-8A06-44A3-B425-48E6896B5054}" type="pres">
      <dgm:prSet presAssocID="{5B2E0A88-5A20-4DD8-8919-FDC7E0D90BD8}" presName="sibTrans" presStyleCnt="0"/>
      <dgm:spPr/>
    </dgm:pt>
    <dgm:pt modelId="{0FF6EC43-DBF9-4309-9679-1AA5F6125553}" type="pres">
      <dgm:prSet presAssocID="{C723EAC0-BD92-4182-8067-6FAD04FC05BE}" presName="compNode" presStyleCnt="0"/>
      <dgm:spPr/>
    </dgm:pt>
    <dgm:pt modelId="{7C902AFE-AF5C-4094-A077-5AE789E81CFD}" type="pres">
      <dgm:prSet presAssocID="{C723EAC0-BD92-4182-8067-6FAD04FC05BE}" presName="iconRect" presStyleLbl="node1" presStyleIdx="2" presStyleCnt="3"/>
      <dgm:spPr>
        <a:blipFill>
          <a:blip xmlns:r="http://schemas.openxmlformats.org/officeDocument/2006/relationships"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33CEF8DA-93B8-4716-8B52-1B1E347DF311}" type="pres">
      <dgm:prSet presAssocID="{C723EAC0-BD92-4182-8067-6FAD04FC05BE}" presName="spaceRect" presStyleCnt="0"/>
      <dgm:spPr/>
    </dgm:pt>
    <dgm:pt modelId="{B8290620-6385-4849-AEBF-ACAA21D5891C}" type="pres">
      <dgm:prSet presAssocID="{C723EAC0-BD92-4182-8067-6FAD04FC05B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64B7303-2E04-4E7B-9AA3-D0685C6F9771}" type="presOf" srcId="{E61315AB-C667-487F-AB11-40AB94B8F16E}" destId="{1006FF1F-822A-49A1-A2E6-0CF4F4BCE160}" srcOrd="0" destOrd="0" presId="urn:microsoft.com/office/officeart/2018/2/layout/IconLabelList"/>
    <dgm:cxn modelId="{C8D1B710-5DF6-437F-8C58-6473532E5041}" type="presOf" srcId="{3F47C89C-B2F3-458E-AEBD-2529F8FE6918}" destId="{2973CACA-2FFD-42ED-B9A9-707621703812}" srcOrd="0" destOrd="0" presId="urn:microsoft.com/office/officeart/2018/2/layout/IconLabelList"/>
    <dgm:cxn modelId="{C9106545-948A-483F-B7FD-43101CA08C4A}" srcId="{E61315AB-C667-487F-AB11-40AB94B8F16E}" destId="{16CA2E07-FEFD-4F27-9A87-A027F47C8CA2}" srcOrd="0" destOrd="0" parTransId="{62E996C2-D26F-49C4-B7C6-98D06F544516}" sibTransId="{D05F855B-6D66-4D52-97B3-ECC5F91BFA1B}"/>
    <dgm:cxn modelId="{E9915C66-7C63-4E30-BF6A-23AC69C9E78D}" type="presOf" srcId="{C723EAC0-BD92-4182-8067-6FAD04FC05BE}" destId="{B8290620-6385-4849-AEBF-ACAA21D5891C}" srcOrd="0" destOrd="0" presId="urn:microsoft.com/office/officeart/2018/2/layout/IconLabelList"/>
    <dgm:cxn modelId="{DC11BA51-8E36-4E9F-AF4B-5D6E12F4646D}" srcId="{E61315AB-C667-487F-AB11-40AB94B8F16E}" destId="{C723EAC0-BD92-4182-8067-6FAD04FC05BE}" srcOrd="2" destOrd="0" parTransId="{BEFC78F0-AE64-4A23-B0F3-A5DBF21EB6F1}" sibTransId="{F56BE1B9-C355-4846-97BF-4C038311028D}"/>
    <dgm:cxn modelId="{93CFA153-9CD2-4F62-8F27-F6BF1FCF8A7E}" srcId="{E61315AB-C667-487F-AB11-40AB94B8F16E}" destId="{3F47C89C-B2F3-458E-AEBD-2529F8FE6918}" srcOrd="1" destOrd="0" parTransId="{770F423F-4DD8-40BF-BC4E-AA56EB22B004}" sibTransId="{5B2E0A88-5A20-4DD8-8919-FDC7E0D90BD8}"/>
    <dgm:cxn modelId="{6E160978-C8E8-4E04-8CEF-0D0B8D03C4F2}" type="presOf" srcId="{16CA2E07-FEFD-4F27-9A87-A027F47C8CA2}" destId="{90CC203D-DFB2-4E2D-A9E4-6B7A309C8676}" srcOrd="0" destOrd="0" presId="urn:microsoft.com/office/officeart/2018/2/layout/IconLabelList"/>
    <dgm:cxn modelId="{24F8CF96-AB9E-44EE-AE60-3A575D332808}" type="presParOf" srcId="{1006FF1F-822A-49A1-A2E6-0CF4F4BCE160}" destId="{6F6C09BE-08BD-4B63-B6C4-F2F1895A3403}" srcOrd="0" destOrd="0" presId="urn:microsoft.com/office/officeart/2018/2/layout/IconLabelList"/>
    <dgm:cxn modelId="{C8C6D2AD-11B9-4155-8DC5-E12BBB07420F}" type="presParOf" srcId="{6F6C09BE-08BD-4B63-B6C4-F2F1895A3403}" destId="{738A071F-936A-44D3-B43D-70954BC309B2}" srcOrd="0" destOrd="0" presId="urn:microsoft.com/office/officeart/2018/2/layout/IconLabelList"/>
    <dgm:cxn modelId="{A7F0E10A-B1C1-4C12-A0B2-A62374C42E8A}" type="presParOf" srcId="{6F6C09BE-08BD-4B63-B6C4-F2F1895A3403}" destId="{078E541C-038E-49ED-8C3E-230F507B657D}" srcOrd="1" destOrd="0" presId="urn:microsoft.com/office/officeart/2018/2/layout/IconLabelList"/>
    <dgm:cxn modelId="{272E00AF-7C76-4AF1-B552-CFB1FD8C51E7}" type="presParOf" srcId="{6F6C09BE-08BD-4B63-B6C4-F2F1895A3403}" destId="{90CC203D-DFB2-4E2D-A9E4-6B7A309C8676}" srcOrd="2" destOrd="0" presId="urn:microsoft.com/office/officeart/2018/2/layout/IconLabelList"/>
    <dgm:cxn modelId="{B9A111C7-6533-48B9-9790-A327A49EC477}" type="presParOf" srcId="{1006FF1F-822A-49A1-A2E6-0CF4F4BCE160}" destId="{04AB2C20-65C7-4095-B3E1-B507DD63D14F}" srcOrd="1" destOrd="0" presId="urn:microsoft.com/office/officeart/2018/2/layout/IconLabelList"/>
    <dgm:cxn modelId="{4DECA9AC-AB74-4152-9E3B-10313B71F4CE}" type="presParOf" srcId="{1006FF1F-822A-49A1-A2E6-0CF4F4BCE160}" destId="{51F95F5B-FB1C-4B96-9292-E3F17154D971}" srcOrd="2" destOrd="0" presId="urn:microsoft.com/office/officeart/2018/2/layout/IconLabelList"/>
    <dgm:cxn modelId="{FC487481-D8EF-4B56-B710-8CB088020234}" type="presParOf" srcId="{51F95F5B-FB1C-4B96-9292-E3F17154D971}" destId="{EECC3433-339E-4358-B9DD-71FB830EF727}" srcOrd="0" destOrd="0" presId="urn:microsoft.com/office/officeart/2018/2/layout/IconLabelList"/>
    <dgm:cxn modelId="{C9D0242B-8601-4E14-BF61-BD4B71EF19E4}" type="presParOf" srcId="{51F95F5B-FB1C-4B96-9292-E3F17154D971}" destId="{AD4D3CA4-B6C4-47FF-A129-E5D3A20A472D}" srcOrd="1" destOrd="0" presId="urn:microsoft.com/office/officeart/2018/2/layout/IconLabelList"/>
    <dgm:cxn modelId="{688C31EE-DE05-404A-8DC7-8F692D2D91B4}" type="presParOf" srcId="{51F95F5B-FB1C-4B96-9292-E3F17154D971}" destId="{2973CACA-2FFD-42ED-B9A9-707621703812}" srcOrd="2" destOrd="0" presId="urn:microsoft.com/office/officeart/2018/2/layout/IconLabelList"/>
    <dgm:cxn modelId="{221D107E-0392-4214-91BE-A2FE2F1AF992}" type="presParOf" srcId="{1006FF1F-822A-49A1-A2E6-0CF4F4BCE160}" destId="{6D26E6C2-8A06-44A3-B425-48E6896B5054}" srcOrd="3" destOrd="0" presId="urn:microsoft.com/office/officeart/2018/2/layout/IconLabelList"/>
    <dgm:cxn modelId="{E0E9ADD6-5873-4078-90C2-C664C9A820A4}" type="presParOf" srcId="{1006FF1F-822A-49A1-A2E6-0CF4F4BCE160}" destId="{0FF6EC43-DBF9-4309-9679-1AA5F6125553}" srcOrd="4" destOrd="0" presId="urn:microsoft.com/office/officeart/2018/2/layout/IconLabelList"/>
    <dgm:cxn modelId="{2263143B-BC45-4388-BAD7-08E8804163CC}" type="presParOf" srcId="{0FF6EC43-DBF9-4309-9679-1AA5F6125553}" destId="{7C902AFE-AF5C-4094-A077-5AE789E81CFD}" srcOrd="0" destOrd="0" presId="urn:microsoft.com/office/officeart/2018/2/layout/IconLabelList"/>
    <dgm:cxn modelId="{5214000F-A3A9-46B7-A4F0-A05A3B328BC8}" type="presParOf" srcId="{0FF6EC43-DBF9-4309-9679-1AA5F6125553}" destId="{33CEF8DA-93B8-4716-8B52-1B1E347DF311}" srcOrd="1" destOrd="0" presId="urn:microsoft.com/office/officeart/2018/2/layout/IconLabelList"/>
    <dgm:cxn modelId="{BB7E58E0-6F1A-4A77-8EB8-3000202BA212}" type="presParOf" srcId="{0FF6EC43-DBF9-4309-9679-1AA5F6125553}" destId="{B8290620-6385-4849-AEBF-ACAA21D5891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1315AB-C667-487F-AB11-40AB94B8F16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CA2E07-FEFD-4F27-9A87-A027F47C8C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This tool is designed to help voluntary and community-based organisations handle PPI-related requests from researchers for connections or introductions to their communities. </a:t>
          </a:r>
          <a:endParaRPr lang="en-US" sz="1400" dirty="0"/>
        </a:p>
      </dgm:t>
    </dgm:pt>
    <dgm:pt modelId="{62E996C2-D26F-49C4-B7C6-98D06F544516}" type="parTrans" cxnId="{C9106545-948A-483F-B7FD-43101CA08C4A}">
      <dgm:prSet/>
      <dgm:spPr/>
      <dgm:t>
        <a:bodyPr/>
        <a:lstStyle/>
        <a:p>
          <a:endParaRPr lang="en-US" sz="2400"/>
        </a:p>
      </dgm:t>
    </dgm:pt>
    <dgm:pt modelId="{D05F855B-6D66-4D52-97B3-ECC5F91BFA1B}" type="sibTrans" cxnId="{C9106545-948A-483F-B7FD-43101CA08C4A}">
      <dgm:prSet/>
      <dgm:spPr/>
      <dgm:t>
        <a:bodyPr/>
        <a:lstStyle/>
        <a:p>
          <a:endParaRPr lang="en-US" sz="2400"/>
        </a:p>
      </dgm:t>
    </dgm:pt>
    <dgm:pt modelId="{3F47C89C-B2F3-458E-AEBD-2529F8FE69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Apply the decision tool to each request your organisation receives from researchers. The intent is to help process the requests in a way that ensures mutual benefit to the organisation</a:t>
          </a:r>
          <a:endParaRPr lang="en-US" sz="1400" dirty="0"/>
        </a:p>
      </dgm:t>
    </dgm:pt>
    <dgm:pt modelId="{770F423F-4DD8-40BF-BC4E-AA56EB22B004}" type="parTrans" cxnId="{93CFA153-9CD2-4F62-8F27-F6BF1FCF8A7E}">
      <dgm:prSet/>
      <dgm:spPr/>
      <dgm:t>
        <a:bodyPr/>
        <a:lstStyle/>
        <a:p>
          <a:endParaRPr lang="en-US" sz="2400"/>
        </a:p>
      </dgm:t>
    </dgm:pt>
    <dgm:pt modelId="{5B2E0A88-5A20-4DD8-8919-FDC7E0D90BD8}" type="sibTrans" cxnId="{93CFA153-9CD2-4F62-8F27-F6BF1FCF8A7E}">
      <dgm:prSet/>
      <dgm:spPr/>
      <dgm:t>
        <a:bodyPr/>
        <a:lstStyle/>
        <a:p>
          <a:endParaRPr lang="en-US" sz="2400"/>
        </a:p>
      </dgm:t>
    </dgm:pt>
    <dgm:pt modelId="{C723EAC0-BD92-4182-8067-6FAD04FC05B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E" sz="1400" dirty="0"/>
            <a:t>It was co-designed with members from </a:t>
          </a:r>
          <a:r>
            <a:rPr lang="en-IE" sz="1400" dirty="0">
              <a:hlinkClick xmlns:r="http://schemas.openxmlformats.org/officeDocument/2006/relationships" r:id="rId1"/>
            </a:rPr>
            <a:t>PPI Ignite Network @ UCD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2"/>
            </a:rPr>
            <a:t>UCD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3"/>
            </a:rPr>
            <a:t>Alzheimer Society of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4"/>
            </a:rPr>
            <a:t>Barnardos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5"/>
            </a:rPr>
            <a:t>Care Alliance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6"/>
            </a:rPr>
            <a:t>Family Careers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7"/>
            </a:rPr>
            <a:t>Fighting Blindness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8"/>
            </a:rPr>
            <a:t>Health Research Charities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9"/>
            </a:rPr>
            <a:t>Muscular Dystrophy Ireland</a:t>
          </a:r>
          <a:r>
            <a:rPr lang="en-IE" sz="1400" dirty="0"/>
            <a:t>, </a:t>
          </a:r>
          <a:r>
            <a:rPr lang="en-IE" sz="1400" dirty="0">
              <a:hlinkClick xmlns:r="http://schemas.openxmlformats.org/officeDocument/2006/relationships" r:id="rId10"/>
            </a:rPr>
            <a:t>Sage Advocacy</a:t>
          </a:r>
          <a:r>
            <a:rPr lang="en-IE" sz="1400" dirty="0"/>
            <a:t> and </a:t>
          </a:r>
          <a:r>
            <a:rPr lang="en-IE" sz="1400" dirty="0">
              <a:hlinkClick xmlns:r="http://schemas.openxmlformats.org/officeDocument/2006/relationships" r:id="rId11"/>
            </a:rPr>
            <a:t>Transgender Equality Network Ireland</a:t>
          </a:r>
          <a:endParaRPr lang="en-US" sz="1400" dirty="0"/>
        </a:p>
      </dgm:t>
    </dgm:pt>
    <dgm:pt modelId="{BEFC78F0-AE64-4A23-B0F3-A5DBF21EB6F1}" type="parTrans" cxnId="{DC11BA51-8E36-4E9F-AF4B-5D6E12F4646D}">
      <dgm:prSet/>
      <dgm:spPr/>
      <dgm:t>
        <a:bodyPr/>
        <a:lstStyle/>
        <a:p>
          <a:endParaRPr lang="en-US" sz="2400"/>
        </a:p>
      </dgm:t>
    </dgm:pt>
    <dgm:pt modelId="{F56BE1B9-C355-4846-97BF-4C038311028D}" type="sibTrans" cxnId="{DC11BA51-8E36-4E9F-AF4B-5D6E12F4646D}">
      <dgm:prSet/>
      <dgm:spPr/>
      <dgm:t>
        <a:bodyPr/>
        <a:lstStyle/>
        <a:p>
          <a:endParaRPr lang="en-US" sz="2400"/>
        </a:p>
      </dgm:t>
    </dgm:pt>
    <dgm:pt modelId="{1006FF1F-822A-49A1-A2E6-0CF4F4BCE160}" type="pres">
      <dgm:prSet presAssocID="{E61315AB-C667-487F-AB11-40AB94B8F16E}" presName="root" presStyleCnt="0">
        <dgm:presLayoutVars>
          <dgm:dir/>
          <dgm:resizeHandles val="exact"/>
        </dgm:presLayoutVars>
      </dgm:prSet>
      <dgm:spPr/>
    </dgm:pt>
    <dgm:pt modelId="{6F6C09BE-08BD-4B63-B6C4-F2F1895A3403}" type="pres">
      <dgm:prSet presAssocID="{16CA2E07-FEFD-4F27-9A87-A027F47C8CA2}" presName="compNode" presStyleCnt="0"/>
      <dgm:spPr/>
    </dgm:pt>
    <dgm:pt modelId="{738A071F-936A-44D3-B43D-70954BC309B2}" type="pres">
      <dgm:prSet presAssocID="{16CA2E07-FEFD-4F27-9A87-A027F47C8CA2}" presName="iconRect" presStyleLbl="node1" presStyleIdx="0" presStyleCnt="3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78E541C-038E-49ED-8C3E-230F507B657D}" type="pres">
      <dgm:prSet presAssocID="{16CA2E07-FEFD-4F27-9A87-A027F47C8CA2}" presName="spaceRect" presStyleCnt="0"/>
      <dgm:spPr/>
    </dgm:pt>
    <dgm:pt modelId="{90CC203D-DFB2-4E2D-A9E4-6B7A309C8676}" type="pres">
      <dgm:prSet presAssocID="{16CA2E07-FEFD-4F27-9A87-A027F47C8CA2}" presName="textRect" presStyleLbl="revTx" presStyleIdx="0" presStyleCnt="3">
        <dgm:presLayoutVars>
          <dgm:chMax val="1"/>
          <dgm:chPref val="1"/>
        </dgm:presLayoutVars>
      </dgm:prSet>
      <dgm:spPr/>
    </dgm:pt>
    <dgm:pt modelId="{04AB2C20-65C7-4095-B3E1-B507DD63D14F}" type="pres">
      <dgm:prSet presAssocID="{D05F855B-6D66-4D52-97B3-ECC5F91BFA1B}" presName="sibTrans" presStyleCnt="0"/>
      <dgm:spPr/>
    </dgm:pt>
    <dgm:pt modelId="{51F95F5B-FB1C-4B96-9292-E3F17154D971}" type="pres">
      <dgm:prSet presAssocID="{3F47C89C-B2F3-458E-AEBD-2529F8FE6918}" presName="compNode" presStyleCnt="0"/>
      <dgm:spPr/>
    </dgm:pt>
    <dgm:pt modelId="{EECC3433-339E-4358-B9DD-71FB830EF727}" type="pres">
      <dgm:prSet presAssocID="{3F47C89C-B2F3-458E-AEBD-2529F8FE6918}" presName="iconRect" presStyleLbl="node1" presStyleIdx="1" presStyleCnt="3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AD4D3CA4-B6C4-47FF-A129-E5D3A20A472D}" type="pres">
      <dgm:prSet presAssocID="{3F47C89C-B2F3-458E-AEBD-2529F8FE6918}" presName="spaceRect" presStyleCnt="0"/>
      <dgm:spPr/>
    </dgm:pt>
    <dgm:pt modelId="{2973CACA-2FFD-42ED-B9A9-707621703812}" type="pres">
      <dgm:prSet presAssocID="{3F47C89C-B2F3-458E-AEBD-2529F8FE6918}" presName="textRect" presStyleLbl="revTx" presStyleIdx="1" presStyleCnt="3">
        <dgm:presLayoutVars>
          <dgm:chMax val="1"/>
          <dgm:chPref val="1"/>
        </dgm:presLayoutVars>
      </dgm:prSet>
      <dgm:spPr/>
    </dgm:pt>
    <dgm:pt modelId="{6D26E6C2-8A06-44A3-B425-48E6896B5054}" type="pres">
      <dgm:prSet presAssocID="{5B2E0A88-5A20-4DD8-8919-FDC7E0D90BD8}" presName="sibTrans" presStyleCnt="0"/>
      <dgm:spPr/>
    </dgm:pt>
    <dgm:pt modelId="{0FF6EC43-DBF9-4309-9679-1AA5F6125553}" type="pres">
      <dgm:prSet presAssocID="{C723EAC0-BD92-4182-8067-6FAD04FC05BE}" presName="compNode" presStyleCnt="0"/>
      <dgm:spPr/>
    </dgm:pt>
    <dgm:pt modelId="{7C902AFE-AF5C-4094-A077-5AE789E81CFD}" type="pres">
      <dgm:prSet presAssocID="{C723EAC0-BD92-4182-8067-6FAD04FC05BE}" presName="iconRect" presStyleLbl="node1" presStyleIdx="2" presStyleCnt="3"/>
      <dgm:spPr>
        <a:blipFill>
          <a:blip xmlns:r="http://schemas.openxmlformats.org/officeDocument/2006/relationships"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33CEF8DA-93B8-4716-8B52-1B1E347DF311}" type="pres">
      <dgm:prSet presAssocID="{C723EAC0-BD92-4182-8067-6FAD04FC05BE}" presName="spaceRect" presStyleCnt="0"/>
      <dgm:spPr/>
    </dgm:pt>
    <dgm:pt modelId="{B8290620-6385-4849-AEBF-ACAA21D5891C}" type="pres">
      <dgm:prSet presAssocID="{C723EAC0-BD92-4182-8067-6FAD04FC05B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64B7303-2E04-4E7B-9AA3-D0685C6F9771}" type="presOf" srcId="{E61315AB-C667-487F-AB11-40AB94B8F16E}" destId="{1006FF1F-822A-49A1-A2E6-0CF4F4BCE160}" srcOrd="0" destOrd="0" presId="urn:microsoft.com/office/officeart/2018/2/layout/IconLabelList"/>
    <dgm:cxn modelId="{C8D1B710-5DF6-437F-8C58-6473532E5041}" type="presOf" srcId="{3F47C89C-B2F3-458E-AEBD-2529F8FE6918}" destId="{2973CACA-2FFD-42ED-B9A9-707621703812}" srcOrd="0" destOrd="0" presId="urn:microsoft.com/office/officeart/2018/2/layout/IconLabelList"/>
    <dgm:cxn modelId="{C9106545-948A-483F-B7FD-43101CA08C4A}" srcId="{E61315AB-C667-487F-AB11-40AB94B8F16E}" destId="{16CA2E07-FEFD-4F27-9A87-A027F47C8CA2}" srcOrd="0" destOrd="0" parTransId="{62E996C2-D26F-49C4-B7C6-98D06F544516}" sibTransId="{D05F855B-6D66-4D52-97B3-ECC5F91BFA1B}"/>
    <dgm:cxn modelId="{E9915C66-7C63-4E30-BF6A-23AC69C9E78D}" type="presOf" srcId="{C723EAC0-BD92-4182-8067-6FAD04FC05BE}" destId="{B8290620-6385-4849-AEBF-ACAA21D5891C}" srcOrd="0" destOrd="0" presId="urn:microsoft.com/office/officeart/2018/2/layout/IconLabelList"/>
    <dgm:cxn modelId="{DC11BA51-8E36-4E9F-AF4B-5D6E12F4646D}" srcId="{E61315AB-C667-487F-AB11-40AB94B8F16E}" destId="{C723EAC0-BD92-4182-8067-6FAD04FC05BE}" srcOrd="2" destOrd="0" parTransId="{BEFC78F0-AE64-4A23-B0F3-A5DBF21EB6F1}" sibTransId="{F56BE1B9-C355-4846-97BF-4C038311028D}"/>
    <dgm:cxn modelId="{93CFA153-9CD2-4F62-8F27-F6BF1FCF8A7E}" srcId="{E61315AB-C667-487F-AB11-40AB94B8F16E}" destId="{3F47C89C-B2F3-458E-AEBD-2529F8FE6918}" srcOrd="1" destOrd="0" parTransId="{770F423F-4DD8-40BF-BC4E-AA56EB22B004}" sibTransId="{5B2E0A88-5A20-4DD8-8919-FDC7E0D90BD8}"/>
    <dgm:cxn modelId="{6E160978-C8E8-4E04-8CEF-0D0B8D03C4F2}" type="presOf" srcId="{16CA2E07-FEFD-4F27-9A87-A027F47C8CA2}" destId="{90CC203D-DFB2-4E2D-A9E4-6B7A309C8676}" srcOrd="0" destOrd="0" presId="urn:microsoft.com/office/officeart/2018/2/layout/IconLabelList"/>
    <dgm:cxn modelId="{24F8CF96-AB9E-44EE-AE60-3A575D332808}" type="presParOf" srcId="{1006FF1F-822A-49A1-A2E6-0CF4F4BCE160}" destId="{6F6C09BE-08BD-4B63-B6C4-F2F1895A3403}" srcOrd="0" destOrd="0" presId="urn:microsoft.com/office/officeart/2018/2/layout/IconLabelList"/>
    <dgm:cxn modelId="{C8C6D2AD-11B9-4155-8DC5-E12BBB07420F}" type="presParOf" srcId="{6F6C09BE-08BD-4B63-B6C4-F2F1895A3403}" destId="{738A071F-936A-44D3-B43D-70954BC309B2}" srcOrd="0" destOrd="0" presId="urn:microsoft.com/office/officeart/2018/2/layout/IconLabelList"/>
    <dgm:cxn modelId="{A7F0E10A-B1C1-4C12-A0B2-A62374C42E8A}" type="presParOf" srcId="{6F6C09BE-08BD-4B63-B6C4-F2F1895A3403}" destId="{078E541C-038E-49ED-8C3E-230F507B657D}" srcOrd="1" destOrd="0" presId="urn:microsoft.com/office/officeart/2018/2/layout/IconLabelList"/>
    <dgm:cxn modelId="{272E00AF-7C76-4AF1-B552-CFB1FD8C51E7}" type="presParOf" srcId="{6F6C09BE-08BD-4B63-B6C4-F2F1895A3403}" destId="{90CC203D-DFB2-4E2D-A9E4-6B7A309C8676}" srcOrd="2" destOrd="0" presId="urn:microsoft.com/office/officeart/2018/2/layout/IconLabelList"/>
    <dgm:cxn modelId="{B9A111C7-6533-48B9-9790-A327A49EC477}" type="presParOf" srcId="{1006FF1F-822A-49A1-A2E6-0CF4F4BCE160}" destId="{04AB2C20-65C7-4095-B3E1-B507DD63D14F}" srcOrd="1" destOrd="0" presId="urn:microsoft.com/office/officeart/2018/2/layout/IconLabelList"/>
    <dgm:cxn modelId="{4DECA9AC-AB74-4152-9E3B-10313B71F4CE}" type="presParOf" srcId="{1006FF1F-822A-49A1-A2E6-0CF4F4BCE160}" destId="{51F95F5B-FB1C-4B96-9292-E3F17154D971}" srcOrd="2" destOrd="0" presId="urn:microsoft.com/office/officeart/2018/2/layout/IconLabelList"/>
    <dgm:cxn modelId="{FC487481-D8EF-4B56-B710-8CB088020234}" type="presParOf" srcId="{51F95F5B-FB1C-4B96-9292-E3F17154D971}" destId="{EECC3433-339E-4358-B9DD-71FB830EF727}" srcOrd="0" destOrd="0" presId="urn:microsoft.com/office/officeart/2018/2/layout/IconLabelList"/>
    <dgm:cxn modelId="{C9D0242B-8601-4E14-BF61-BD4B71EF19E4}" type="presParOf" srcId="{51F95F5B-FB1C-4B96-9292-E3F17154D971}" destId="{AD4D3CA4-B6C4-47FF-A129-E5D3A20A472D}" srcOrd="1" destOrd="0" presId="urn:microsoft.com/office/officeart/2018/2/layout/IconLabelList"/>
    <dgm:cxn modelId="{688C31EE-DE05-404A-8DC7-8F692D2D91B4}" type="presParOf" srcId="{51F95F5B-FB1C-4B96-9292-E3F17154D971}" destId="{2973CACA-2FFD-42ED-B9A9-707621703812}" srcOrd="2" destOrd="0" presId="urn:microsoft.com/office/officeart/2018/2/layout/IconLabelList"/>
    <dgm:cxn modelId="{221D107E-0392-4214-91BE-A2FE2F1AF992}" type="presParOf" srcId="{1006FF1F-822A-49A1-A2E6-0CF4F4BCE160}" destId="{6D26E6C2-8A06-44A3-B425-48E6896B5054}" srcOrd="3" destOrd="0" presId="urn:microsoft.com/office/officeart/2018/2/layout/IconLabelList"/>
    <dgm:cxn modelId="{E0E9ADD6-5873-4078-90C2-C664C9A820A4}" type="presParOf" srcId="{1006FF1F-822A-49A1-A2E6-0CF4F4BCE160}" destId="{0FF6EC43-DBF9-4309-9679-1AA5F6125553}" srcOrd="4" destOrd="0" presId="urn:microsoft.com/office/officeart/2018/2/layout/IconLabelList"/>
    <dgm:cxn modelId="{2263143B-BC45-4388-BAD7-08E8804163CC}" type="presParOf" srcId="{0FF6EC43-DBF9-4309-9679-1AA5F6125553}" destId="{7C902AFE-AF5C-4094-A077-5AE789E81CFD}" srcOrd="0" destOrd="0" presId="urn:microsoft.com/office/officeart/2018/2/layout/IconLabelList"/>
    <dgm:cxn modelId="{5214000F-A3A9-46B7-A4F0-A05A3B328BC8}" type="presParOf" srcId="{0FF6EC43-DBF9-4309-9679-1AA5F6125553}" destId="{33CEF8DA-93B8-4716-8B52-1B1E347DF311}" srcOrd="1" destOrd="0" presId="urn:microsoft.com/office/officeart/2018/2/layout/IconLabelList"/>
    <dgm:cxn modelId="{BB7E58E0-6F1A-4A77-8EB8-3000202BA212}" type="presParOf" srcId="{0FF6EC43-DBF9-4309-9679-1AA5F6125553}" destId="{B8290620-6385-4849-AEBF-ACAA21D5891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A071F-936A-44D3-B43D-70954BC309B2}">
      <dsp:nvSpPr>
        <dsp:cNvPr id="0" name=""/>
        <dsp:cNvSpPr/>
      </dsp:nvSpPr>
      <dsp:spPr>
        <a:xfrm>
          <a:off x="1212569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C203D-DFB2-4E2D-A9E4-6B7A309C8676}">
      <dsp:nvSpPr>
        <dsp:cNvPr id="0" name=""/>
        <dsp:cNvSpPr/>
      </dsp:nvSpPr>
      <dsp:spPr>
        <a:xfrm>
          <a:off x="417971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This tool is designed to help voluntary and community-based organisations handle PPI-related requests from researchers for connections or introductions to their communities. </a:t>
          </a:r>
          <a:endParaRPr lang="en-US" sz="1400" kern="1200" dirty="0"/>
        </a:p>
      </dsp:txBody>
      <dsp:txXfrm>
        <a:off x="417971" y="2777635"/>
        <a:ext cx="2889450" cy="1963828"/>
      </dsp:txXfrm>
    </dsp:sp>
    <dsp:sp modelId="{EECC3433-339E-4358-B9DD-71FB830EF727}">
      <dsp:nvSpPr>
        <dsp:cNvPr id="0" name=""/>
        <dsp:cNvSpPr/>
      </dsp:nvSpPr>
      <dsp:spPr>
        <a:xfrm>
          <a:off x="4607673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3CACA-2FFD-42ED-B9A9-707621703812}">
      <dsp:nvSpPr>
        <dsp:cNvPr id="0" name=""/>
        <dsp:cNvSpPr/>
      </dsp:nvSpPr>
      <dsp:spPr>
        <a:xfrm>
          <a:off x="3813075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Apply the decision tool to each request your organisation receives from researchers. The intent is to help process the requests in a way that ensures mutual benefit to the organisation</a:t>
          </a:r>
          <a:endParaRPr lang="en-US" sz="1400" kern="1200" dirty="0"/>
        </a:p>
      </dsp:txBody>
      <dsp:txXfrm>
        <a:off x="3813075" y="2777635"/>
        <a:ext cx="2889450" cy="1963828"/>
      </dsp:txXfrm>
    </dsp:sp>
    <dsp:sp modelId="{7C902AFE-AF5C-4094-A077-5AE789E81CFD}">
      <dsp:nvSpPr>
        <dsp:cNvPr id="0" name=""/>
        <dsp:cNvSpPr/>
      </dsp:nvSpPr>
      <dsp:spPr>
        <a:xfrm>
          <a:off x="8002777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90620-6385-4849-AEBF-ACAA21D5891C}">
      <dsp:nvSpPr>
        <dsp:cNvPr id="0" name=""/>
        <dsp:cNvSpPr/>
      </dsp:nvSpPr>
      <dsp:spPr>
        <a:xfrm>
          <a:off x="7208178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It was co-designed with members from </a:t>
          </a:r>
          <a:r>
            <a:rPr lang="en-IE" sz="1400" kern="1200" dirty="0">
              <a:hlinkClick xmlns:r="http://schemas.openxmlformats.org/officeDocument/2006/relationships" r:id="rId7"/>
            </a:rPr>
            <a:t>PPI Ignite Network @ UCD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8"/>
            </a:rPr>
            <a:t>UCD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9"/>
            </a:rPr>
            <a:t>Alzheimer Society of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0"/>
            </a:rPr>
            <a:t>Barnardos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1"/>
            </a:rPr>
            <a:t>Care Alliance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2"/>
            </a:rPr>
            <a:t>Family Careers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3"/>
            </a:rPr>
            <a:t>Fighting Blindness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4"/>
            </a:rPr>
            <a:t>Health Research Charities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5"/>
            </a:rPr>
            <a:t>Muscular Dystrophy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6"/>
            </a:rPr>
            <a:t>Sage Advocacy</a:t>
          </a:r>
          <a:r>
            <a:rPr lang="en-IE" sz="1400" kern="1200" dirty="0"/>
            <a:t> and </a:t>
          </a:r>
          <a:r>
            <a:rPr lang="en-IE" sz="1400" kern="1200" dirty="0">
              <a:hlinkClick xmlns:r="http://schemas.openxmlformats.org/officeDocument/2006/relationships" r:id="rId17"/>
            </a:rPr>
            <a:t>Transgender Equality Network Ireland</a:t>
          </a:r>
          <a:endParaRPr lang="en-US" sz="1400" kern="1200" dirty="0"/>
        </a:p>
      </dsp:txBody>
      <dsp:txXfrm>
        <a:off x="7208178" y="2777635"/>
        <a:ext cx="2889450" cy="1963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A071F-936A-44D3-B43D-70954BC309B2}">
      <dsp:nvSpPr>
        <dsp:cNvPr id="0" name=""/>
        <dsp:cNvSpPr/>
      </dsp:nvSpPr>
      <dsp:spPr>
        <a:xfrm>
          <a:off x="1212569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C203D-DFB2-4E2D-A9E4-6B7A309C8676}">
      <dsp:nvSpPr>
        <dsp:cNvPr id="0" name=""/>
        <dsp:cNvSpPr/>
      </dsp:nvSpPr>
      <dsp:spPr>
        <a:xfrm>
          <a:off x="417971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This tool is designed to help voluntary and community-based organisations handle PPI-related requests from researchers for connections or introductions to their communities. </a:t>
          </a:r>
          <a:endParaRPr lang="en-US" sz="1400" kern="1200" dirty="0"/>
        </a:p>
      </dsp:txBody>
      <dsp:txXfrm>
        <a:off x="417971" y="2777635"/>
        <a:ext cx="2889450" cy="1963828"/>
      </dsp:txXfrm>
    </dsp:sp>
    <dsp:sp modelId="{EECC3433-339E-4358-B9DD-71FB830EF727}">
      <dsp:nvSpPr>
        <dsp:cNvPr id="0" name=""/>
        <dsp:cNvSpPr/>
      </dsp:nvSpPr>
      <dsp:spPr>
        <a:xfrm>
          <a:off x="4607673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3CACA-2FFD-42ED-B9A9-707621703812}">
      <dsp:nvSpPr>
        <dsp:cNvPr id="0" name=""/>
        <dsp:cNvSpPr/>
      </dsp:nvSpPr>
      <dsp:spPr>
        <a:xfrm>
          <a:off x="3813075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Apply the decision tool to each request your organisation receives from researchers. The intent is to help process the requests in a way that ensures mutual benefit to the organisation</a:t>
          </a:r>
          <a:endParaRPr lang="en-US" sz="1400" kern="1200" dirty="0"/>
        </a:p>
      </dsp:txBody>
      <dsp:txXfrm>
        <a:off x="3813075" y="2777635"/>
        <a:ext cx="2889450" cy="1963828"/>
      </dsp:txXfrm>
    </dsp:sp>
    <dsp:sp modelId="{7C902AFE-AF5C-4094-A077-5AE789E81CFD}">
      <dsp:nvSpPr>
        <dsp:cNvPr id="0" name=""/>
        <dsp:cNvSpPr/>
      </dsp:nvSpPr>
      <dsp:spPr>
        <a:xfrm>
          <a:off x="8002777" y="90092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90620-6385-4849-AEBF-ACAA21D5891C}">
      <dsp:nvSpPr>
        <dsp:cNvPr id="0" name=""/>
        <dsp:cNvSpPr/>
      </dsp:nvSpPr>
      <dsp:spPr>
        <a:xfrm>
          <a:off x="7208178" y="2777635"/>
          <a:ext cx="2889450" cy="196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/>
            <a:t>It was co-designed with members from </a:t>
          </a:r>
          <a:r>
            <a:rPr lang="en-IE" sz="1400" kern="1200" dirty="0">
              <a:hlinkClick xmlns:r="http://schemas.openxmlformats.org/officeDocument/2006/relationships" r:id="rId7"/>
            </a:rPr>
            <a:t>PPI Ignite Network @ UCD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8"/>
            </a:rPr>
            <a:t>UCD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9"/>
            </a:rPr>
            <a:t>Alzheimer Society of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0"/>
            </a:rPr>
            <a:t>Barnardos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1"/>
            </a:rPr>
            <a:t>Care Alliance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2"/>
            </a:rPr>
            <a:t>Family Careers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3"/>
            </a:rPr>
            <a:t>Fighting Blindness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4"/>
            </a:rPr>
            <a:t>Health Research Charities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5"/>
            </a:rPr>
            <a:t>Muscular Dystrophy Ireland</a:t>
          </a:r>
          <a:r>
            <a:rPr lang="en-IE" sz="1400" kern="1200" dirty="0"/>
            <a:t>, </a:t>
          </a:r>
          <a:r>
            <a:rPr lang="en-IE" sz="1400" kern="1200" dirty="0">
              <a:hlinkClick xmlns:r="http://schemas.openxmlformats.org/officeDocument/2006/relationships" r:id="rId16"/>
            </a:rPr>
            <a:t>Sage Advocacy</a:t>
          </a:r>
          <a:r>
            <a:rPr lang="en-IE" sz="1400" kern="1200" dirty="0"/>
            <a:t> and </a:t>
          </a:r>
          <a:r>
            <a:rPr lang="en-IE" sz="1400" kern="1200" dirty="0">
              <a:hlinkClick xmlns:r="http://schemas.openxmlformats.org/officeDocument/2006/relationships" r:id="rId17"/>
            </a:rPr>
            <a:t>Transgender Equality Network Ireland</a:t>
          </a:r>
          <a:endParaRPr lang="en-US" sz="1400" kern="1200" dirty="0"/>
        </a:p>
      </dsp:txBody>
      <dsp:txXfrm>
        <a:off x="7208178" y="2777635"/>
        <a:ext cx="2889450" cy="1963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F64CC-448E-460E-7875-D0AEDE3DD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F5A9B-95FD-08D6-D03B-C36125F0B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FAC08-134C-E492-7AAC-B4659E00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20F35-6C06-CF29-0F7B-F4CBF84A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3EA19-ED12-F73D-95A4-B889799C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2291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879F-5053-39F8-9A1E-34F1EDE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2FA9B-77EB-29BC-739D-E76F14C81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E8DC0-810D-34DD-DAF1-B6B68361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DBF6-4686-61E7-5227-DEF898FE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96F5-D9BE-7F75-3F32-1AFB2325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569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98685-F40E-6D8A-9EB3-33A4C484B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C7CA6-A90E-0257-A0F1-C8B41F91D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192CA-D109-7A69-91AE-A2D88FFF9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94F42-BA5E-DEB3-B70D-060D4E41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78557-DAEB-1EF4-7957-50F5D44F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842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7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187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2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56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9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8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92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7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013F-7AAE-DCCE-8071-7CD4E4D6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5B8DA-0AA9-9641-B03C-800B858FA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54709-CE90-0388-777C-18134701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5F404-99F0-FD81-39D5-E72C1F6D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BA4D2-B398-2E80-E0AE-6292962F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515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35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34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8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9CCF-40CD-3B9F-B2F2-A57D5CE6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ACAFD-8C22-F5D6-22D8-879D6771B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80780-06E5-5476-4EAD-D3035D05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2B5CA-062C-BCE8-01E3-5CB1412F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90D8C-5411-0DA3-3329-27BA464B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388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BC98-2D52-848A-3E89-98DA7AB92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18FB5-6F56-642E-8EEA-FFBB1E249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AEBBF-5F75-DBF1-2B9F-CD508FA48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2C4B1-1604-7AB8-B58E-6DAFD4D1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0B48B-F5AB-084F-623E-6A9D05B8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FDB3E-C2FC-E7CC-2D29-448311A6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96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29AD-1618-527B-0EBE-45DA20D3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991C-38A9-6EB9-9A03-266964981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55D54-E123-C1CD-157A-7DF0B7B49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BC695-0964-8C47-0ABE-257A743CF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A3094-538A-E282-3ACD-E6CC373B0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16BFED-9EFE-C914-0C9A-6036504A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4852C-F61C-69D9-B6E0-AEE868E0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039C0E-0BC7-4841-4D19-724568E6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799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315F-2096-6555-E753-3B9AFF7B0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1C81D-4F80-1007-B7A4-34028A7D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62374-75E5-3F69-37BF-0BC6256B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965B61-31DA-14F2-699E-3898DCA3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8404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47C52-8927-9094-C1B2-72D95D21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1A81E-3781-9C4F-A03D-D0EFC773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A7BA2-7B78-DFF0-ECAA-5B1A57F7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367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66A7-B808-2369-9F76-5BEDADE16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BB913-8E0E-B5C0-2A69-D9B024A7B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95D7C-CDAD-C038-1624-4785CF831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23AA2-FBDB-C4AD-016B-7100569B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475DE-7D9C-93EE-36BF-13D0D342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23425-B479-C130-B3BE-0050EB74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518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A09C-B1F8-0846-6D39-DCB02F46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6DA17F-6BD3-7626-4CEA-BCFCAA0A2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8372F-9FCC-5AB2-55D3-0ED91EDE1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7DC44-6E52-C734-CEAB-21119271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14C5C-D502-255C-37E1-A7D9FB03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A1C8D-73CB-CF93-0410-6558C7CC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4267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D41B8-5E4A-2554-C30F-0C13903F6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BB938-0288-BCA3-9376-6C0B38F5F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9EBAA-689F-7F86-F8D6-8AFE3B946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00E28-2ED7-424D-BFFD-434209760FE3}" type="datetimeFigureOut">
              <a:rPr lang="en-IE" smtClean="0"/>
              <a:t>30/06/2023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E61CB-9755-DD75-65DE-5286B32E2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82433-38F6-75E9-5B73-5A382AE94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7DBD5-C9D9-4EEB-B3CE-87103ED35B14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2349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3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ppinetwork.ie/get-involved/ppi-opportunities-noticeboard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pinetwork.ie/get-involved/ppi-opportunities-noticeboard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4F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7545576" y="-14069"/>
            <a:ext cx="4646423" cy="4744159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2103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0" y="4799556"/>
            <a:ext cx="12331939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636"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211141" y="265293"/>
            <a:ext cx="4387299" cy="1283285"/>
          </a:xfrm>
          <a:custGeom>
            <a:avLst/>
            <a:gdLst/>
            <a:ahLst/>
            <a:cxnLst/>
            <a:rect l="l" t="t" r="r" b="b"/>
            <a:pathLst>
              <a:path w="6580949" h="1924928">
                <a:moveTo>
                  <a:pt x="0" y="0"/>
                </a:moveTo>
                <a:lnTo>
                  <a:pt x="6580949" y="0"/>
                </a:lnTo>
                <a:lnTo>
                  <a:pt x="6580949" y="1924928"/>
                </a:lnTo>
                <a:lnTo>
                  <a:pt x="0" y="192492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1036301" y="226128"/>
            <a:ext cx="900707" cy="1322450"/>
          </a:xfrm>
          <a:custGeom>
            <a:avLst/>
            <a:gdLst/>
            <a:ahLst/>
            <a:cxnLst/>
            <a:rect l="l" t="t" r="r" b="b"/>
            <a:pathLst>
              <a:path w="1351061" h="1983675">
                <a:moveTo>
                  <a:pt x="0" y="0"/>
                </a:moveTo>
                <a:lnTo>
                  <a:pt x="1351061" y="0"/>
                </a:lnTo>
                <a:lnTo>
                  <a:pt x="1351061" y="1983676"/>
                </a:lnTo>
                <a:lnTo>
                  <a:pt x="0" y="1983676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0" y="1408219"/>
            <a:ext cx="12192000" cy="3318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267"/>
              </a:lnSpc>
            </a:pPr>
            <a:r>
              <a:rPr lang="en-US" sz="6134" dirty="0">
                <a:solidFill>
                  <a:srgbClr val="FFFFFF"/>
                </a:solidFill>
                <a:latin typeface="Canva Sans Bold"/>
              </a:rPr>
              <a:t>PPI Connect</a:t>
            </a:r>
          </a:p>
          <a:p>
            <a:pPr algn="ctr" defTabSz="609630">
              <a:lnSpc>
                <a:spcPts val="7094"/>
              </a:lnSpc>
            </a:pPr>
            <a:r>
              <a:rPr lang="en-US" sz="5067" dirty="0">
                <a:solidFill>
                  <a:srgbClr val="FFFFFF"/>
                </a:solidFill>
                <a:latin typeface="Canva Sans Bold"/>
              </a:rPr>
              <a:t>Decision Tool for Voluntary &amp; Community Based Organisations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4F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623161" y="2886762"/>
            <a:ext cx="5273532" cy="1084476"/>
          </a:xfrm>
          <a:custGeom>
            <a:avLst/>
            <a:gdLst/>
            <a:ahLst/>
            <a:cxnLst/>
            <a:rect l="l" t="t" r="r" b="b"/>
            <a:pathLst>
              <a:path w="7910298" h="1626714">
                <a:moveTo>
                  <a:pt x="0" y="0"/>
                </a:moveTo>
                <a:lnTo>
                  <a:pt x="7910297" y="0"/>
                </a:lnTo>
                <a:lnTo>
                  <a:pt x="7910297" y="1626714"/>
                </a:lnTo>
                <a:lnTo>
                  <a:pt x="0" y="16267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6623162" y="685800"/>
            <a:ext cx="1742725" cy="1742725"/>
          </a:xfrm>
          <a:custGeom>
            <a:avLst/>
            <a:gdLst/>
            <a:ahLst/>
            <a:cxnLst/>
            <a:rect l="l" t="t" r="r" b="b"/>
            <a:pathLst>
              <a:path w="2614087" h="2614087">
                <a:moveTo>
                  <a:pt x="0" y="0"/>
                </a:moveTo>
                <a:lnTo>
                  <a:pt x="2614087" y="0"/>
                </a:lnTo>
                <a:lnTo>
                  <a:pt x="2614087" y="2614087"/>
                </a:lnTo>
                <a:lnTo>
                  <a:pt x="0" y="261408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623162" y="4613349"/>
            <a:ext cx="1307233" cy="1919327"/>
          </a:xfrm>
          <a:custGeom>
            <a:avLst/>
            <a:gdLst/>
            <a:ahLst/>
            <a:cxnLst/>
            <a:rect l="l" t="t" r="r" b="b"/>
            <a:pathLst>
              <a:path w="1960850" h="2878990">
                <a:moveTo>
                  <a:pt x="0" y="0"/>
                </a:moveTo>
                <a:lnTo>
                  <a:pt x="1960850" y="0"/>
                </a:lnTo>
                <a:lnTo>
                  <a:pt x="1960850" y="2878990"/>
                </a:lnTo>
                <a:lnTo>
                  <a:pt x="0" y="28789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57812" y="622301"/>
            <a:ext cx="6036365" cy="57818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09630">
              <a:lnSpc>
                <a:spcPts val="4666"/>
              </a:lnSpc>
            </a:pPr>
            <a:r>
              <a:rPr lang="en-US" sz="3333" dirty="0">
                <a:solidFill>
                  <a:srgbClr val="FFFFFF"/>
                </a:solidFill>
                <a:latin typeface="Canva Sans Bold"/>
              </a:rPr>
              <a:t>PPI Ignite Network @ UCD </a:t>
            </a:r>
          </a:p>
          <a:p>
            <a:pPr defTabSz="609630">
              <a:lnSpc>
                <a:spcPts val="4666"/>
              </a:lnSpc>
            </a:pPr>
            <a:r>
              <a:rPr lang="en-US" sz="3333" dirty="0">
                <a:solidFill>
                  <a:srgbClr val="FFFFFF"/>
                </a:solidFill>
                <a:latin typeface="Canva Sans Bold"/>
              </a:rPr>
              <a:t>is funded by</a:t>
            </a:r>
          </a:p>
          <a:p>
            <a:pPr marL="618941" lvl="1" indent="-309470" defTabSz="609630">
              <a:lnSpc>
                <a:spcPts val="5016"/>
              </a:lnSpc>
              <a:buFont typeface="Arial"/>
              <a:buChar char="•"/>
            </a:pPr>
            <a:r>
              <a:rPr lang="en-US" sz="2866" dirty="0">
                <a:solidFill>
                  <a:srgbClr val="FFFFFF"/>
                </a:solidFill>
                <a:latin typeface="Canva Sans"/>
              </a:rPr>
              <a:t>Health Research Board, </a:t>
            </a:r>
          </a:p>
          <a:p>
            <a:pPr marL="618941" lvl="1" indent="-309470" defTabSz="609630">
              <a:lnSpc>
                <a:spcPts val="5016"/>
              </a:lnSpc>
              <a:buFont typeface="Arial"/>
              <a:buChar char="•"/>
            </a:pPr>
            <a:r>
              <a:rPr lang="en-US" sz="2866" dirty="0">
                <a:solidFill>
                  <a:srgbClr val="FFFFFF"/>
                </a:solidFill>
                <a:latin typeface="Canva Sans"/>
              </a:rPr>
              <a:t>Irish Research Council and </a:t>
            </a:r>
          </a:p>
          <a:p>
            <a:pPr marL="618941" lvl="1" indent="-309470" defTabSz="609630">
              <a:lnSpc>
                <a:spcPts val="5016"/>
              </a:lnSpc>
              <a:buFont typeface="Arial"/>
              <a:buChar char="•"/>
            </a:pPr>
            <a:r>
              <a:rPr lang="en-US" sz="2866" dirty="0">
                <a:solidFill>
                  <a:srgbClr val="FFFFFF"/>
                </a:solidFill>
                <a:latin typeface="Canva Sans"/>
              </a:rPr>
              <a:t>UCD Dublin</a:t>
            </a:r>
          </a:p>
          <a:p>
            <a:pPr algn="ctr" defTabSz="609630">
              <a:lnSpc>
                <a:spcPts val="3453"/>
              </a:lnSpc>
            </a:pPr>
            <a:endParaRPr lang="en-US" sz="2866" dirty="0">
              <a:solidFill>
                <a:srgbClr val="FFFFFF"/>
              </a:solidFill>
              <a:latin typeface="Canva Sans"/>
            </a:endParaRPr>
          </a:p>
          <a:p>
            <a:pPr algn="ctr" defTabSz="609630">
              <a:lnSpc>
                <a:spcPts val="3453"/>
              </a:lnSpc>
            </a:pPr>
            <a:endParaRPr lang="en-US" sz="2866" dirty="0">
              <a:solidFill>
                <a:srgbClr val="FFFFFF"/>
              </a:solidFill>
              <a:latin typeface="Canva Sans"/>
            </a:endParaRPr>
          </a:p>
          <a:p>
            <a:pPr defTabSz="609630">
              <a:lnSpc>
                <a:spcPts val="3453"/>
              </a:lnSpc>
            </a:pPr>
            <a:r>
              <a:rPr lang="en-US" sz="2466" dirty="0">
                <a:solidFill>
                  <a:srgbClr val="FFFFFF"/>
                </a:solidFill>
                <a:latin typeface="Canva Sans"/>
              </a:rPr>
              <a:t>For more information see: www.ucd.ie/ppi/</a:t>
            </a:r>
          </a:p>
          <a:p>
            <a:pPr defTabSz="609630">
              <a:lnSpc>
                <a:spcPts val="3453"/>
              </a:lnSpc>
            </a:pPr>
            <a:endParaRPr lang="en-US" sz="2466" dirty="0">
              <a:solidFill>
                <a:srgbClr val="FFFFFF"/>
              </a:solidFill>
              <a:latin typeface="Canva Sans"/>
            </a:endParaRPr>
          </a:p>
          <a:p>
            <a:pPr defTabSz="609630">
              <a:lnSpc>
                <a:spcPts val="3453"/>
              </a:lnSpc>
            </a:pPr>
            <a:r>
              <a:rPr lang="en-US" sz="2466" dirty="0">
                <a:solidFill>
                  <a:srgbClr val="FFFFFF"/>
                </a:solidFill>
                <a:latin typeface="Canva Sans"/>
              </a:rPr>
              <a:t>Contact:  ppi@ucd.ie</a:t>
            </a:r>
          </a:p>
          <a:p>
            <a:pPr algn="ctr" defTabSz="609630">
              <a:lnSpc>
                <a:spcPts val="3453"/>
              </a:lnSpc>
              <a:spcBef>
                <a:spcPct val="0"/>
              </a:spcBef>
            </a:pPr>
            <a:endParaRPr lang="en-US" sz="2466" dirty="0">
              <a:solidFill>
                <a:srgbClr val="FFFFFF"/>
              </a:solidFill>
              <a:latin typeface="Canva Sans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266FCB4-8EA4-48E6-C46F-EAEA4C9553C0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4048" r="1"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6FE7-BF4C-7634-F705-C80446E1A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About this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7FD4-7102-7FAB-6A12-161E291B9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Requests to link researchers with communities are growing. This has created an associated burden for some voluntary and community-based </a:t>
            </a:r>
            <a:r>
              <a:rPr lang="en-IE" dirty="0"/>
              <a:t>organisations</a:t>
            </a:r>
            <a:r>
              <a:rPr lang="en-US" dirty="0"/>
              <a:t>.</a:t>
            </a:r>
          </a:p>
          <a:p>
            <a:r>
              <a:rPr lang="en-US" dirty="0"/>
              <a:t>This decision tree was developed to aid these organisations to </a:t>
            </a:r>
            <a:r>
              <a:rPr lang="en-IE" dirty="0"/>
              <a:t>prioritise</a:t>
            </a:r>
            <a:r>
              <a:rPr lang="en-US" dirty="0"/>
              <a:t> which approaches from researchers may be of their benefit to invest time in. </a:t>
            </a:r>
          </a:p>
          <a:p>
            <a:r>
              <a:rPr lang="en-US" dirty="0"/>
              <a:t>This decision tree is available to freely use and adapt and is licensed under a </a:t>
            </a:r>
            <a:r>
              <a:rPr lang="en-US" dirty="0">
                <a:hlinkClick r:id="rId2"/>
              </a:rPr>
              <a:t>CC BY 4.0 license</a:t>
            </a:r>
            <a:r>
              <a:rPr lang="en-US" dirty="0"/>
              <a:t>.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F4E5B64-97C8-4A37-F7AC-EDC7760C8FBD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4048" r="1"/>
            </a:stretch>
          </a:blipFill>
        </p:spPr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EF36D30-0ABF-B266-B284-96A590BEB6D6}"/>
              </a:ext>
            </a:extLst>
          </p:cNvPr>
          <p:cNvSpPr/>
          <p:nvPr/>
        </p:nvSpPr>
        <p:spPr>
          <a:xfrm>
            <a:off x="0" y="47995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1985" r="1"/>
            </a:stretch>
          </a:blipFill>
        </p:spPr>
      </p:sp>
    </p:spTree>
    <p:extLst>
      <p:ext uri="{BB962C8B-B14F-4D97-AF65-F5344CB8AC3E}">
        <p14:creationId xmlns:p14="http://schemas.microsoft.com/office/powerpoint/2010/main" val="38294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DA548C-BCD6-B214-DC2A-6ECAFC55E8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33051"/>
              </p:ext>
            </p:extLst>
          </p:nvPr>
        </p:nvGraphicFramePr>
        <p:xfrm>
          <a:off x="838200" y="534572"/>
          <a:ext cx="10515600" cy="5642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reeform 3">
            <a:extLst>
              <a:ext uri="{FF2B5EF4-FFF2-40B4-BE49-F238E27FC236}">
                <a16:creationId xmlns:a16="http://schemas.microsoft.com/office/drawing/2014/main" id="{7DF6049E-277F-5ADD-5DDB-7202F37A02E5}"/>
              </a:ext>
            </a:extLst>
          </p:cNvPr>
          <p:cNvSpPr/>
          <p:nvPr/>
        </p:nvSpPr>
        <p:spPr>
          <a:xfrm>
            <a:off x="0" y="47995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1985" r="1"/>
            </a:stretch>
          </a:blipFill>
        </p:spPr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3C9AD68-F40D-42A0-FC68-532D1EC849CF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-4048" r="1"/>
            </a:stretch>
          </a:blipFill>
        </p:spPr>
      </p:sp>
    </p:spTree>
    <p:extLst>
      <p:ext uri="{BB962C8B-B14F-4D97-AF65-F5344CB8AC3E}">
        <p14:creationId xmlns:p14="http://schemas.microsoft.com/office/powerpoint/2010/main" val="70874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DA548C-BCD6-B214-DC2A-6ECAFC55E8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534572"/>
          <a:ext cx="10515600" cy="5642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reeform 3">
            <a:extLst>
              <a:ext uri="{FF2B5EF4-FFF2-40B4-BE49-F238E27FC236}">
                <a16:creationId xmlns:a16="http://schemas.microsoft.com/office/drawing/2014/main" id="{7DF6049E-277F-5ADD-5DDB-7202F37A02E5}"/>
              </a:ext>
            </a:extLst>
          </p:cNvPr>
          <p:cNvSpPr/>
          <p:nvPr/>
        </p:nvSpPr>
        <p:spPr>
          <a:xfrm>
            <a:off x="0" y="47995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1985" r="1"/>
            </a:stretch>
          </a:blipFill>
        </p:spPr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3C9AD68-F40D-42A0-FC68-532D1EC849CF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-4048" r="1"/>
            </a:stretch>
          </a:blipFill>
        </p:spPr>
      </p:sp>
    </p:spTree>
    <p:extLst>
      <p:ext uri="{BB962C8B-B14F-4D97-AF65-F5344CB8AC3E}">
        <p14:creationId xmlns:p14="http://schemas.microsoft.com/office/powerpoint/2010/main" val="67659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7DF6049E-277F-5ADD-5DDB-7202F37A02E5}"/>
              </a:ext>
            </a:extLst>
          </p:cNvPr>
          <p:cNvSpPr/>
          <p:nvPr/>
        </p:nvSpPr>
        <p:spPr>
          <a:xfrm>
            <a:off x="0" y="47614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985" r="1"/>
            </a:stretch>
          </a:blipFill>
        </p:spPr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3C9AD68-F40D-42A0-FC68-532D1EC849CF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4048" r="1"/>
            </a:stretch>
          </a:blipFill>
        </p:spPr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AC18C20-633A-ED2A-DCA0-EF212B06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Standard Version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9E2D7E-8F29-8649-828A-782BD1A2D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Also available as a PDF</a:t>
            </a:r>
          </a:p>
        </p:txBody>
      </p:sp>
    </p:spTree>
    <p:extLst>
      <p:ext uri="{BB962C8B-B14F-4D97-AF65-F5344CB8AC3E}">
        <p14:creationId xmlns:p14="http://schemas.microsoft.com/office/powerpoint/2010/main" val="43127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EC88-21D6-753E-19AF-28E75048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1B3FA-4D62-5ACF-49DE-7CB683ACF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5" name="Picture 4" descr="A picture containing text, screenshot, diagram, lin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A8578DFF-5607-4510-E658-0DC35063A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0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7DF6049E-277F-5ADD-5DDB-7202F37A02E5}"/>
              </a:ext>
            </a:extLst>
          </p:cNvPr>
          <p:cNvSpPr/>
          <p:nvPr/>
        </p:nvSpPr>
        <p:spPr>
          <a:xfrm>
            <a:off x="0" y="47614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985" r="1"/>
            </a:stretch>
          </a:blipFill>
        </p:spPr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3C9AD68-F40D-42A0-FC68-532D1EC849CF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4048" r="1"/>
            </a:stretch>
          </a:blipFill>
        </p:spPr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AC18C20-633A-ED2A-DCA0-EF212B065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Editable version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9E2D7E-8F29-8649-828A-782BD1A2D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Amend as necessary for your organisation or context</a:t>
            </a:r>
          </a:p>
        </p:txBody>
      </p:sp>
    </p:spTree>
    <p:extLst>
      <p:ext uri="{BB962C8B-B14F-4D97-AF65-F5344CB8AC3E}">
        <p14:creationId xmlns:p14="http://schemas.microsoft.com/office/powerpoint/2010/main" val="301713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6FE7-BF4C-7634-F705-C80446E1A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Amendments to the 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7FD4-7102-7FAB-6A12-161E291B9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575"/>
            <a:ext cx="10515600" cy="4351338"/>
          </a:xfrm>
        </p:spPr>
        <p:txBody>
          <a:bodyPr/>
          <a:lstStyle/>
          <a:p>
            <a:r>
              <a:rPr lang="en-US" dirty="0"/>
              <a:t>The decision tree is provided as an editable version.</a:t>
            </a:r>
          </a:p>
          <a:p>
            <a:r>
              <a:rPr lang="en-US" dirty="0"/>
              <a:t>An organization may want to add specific lines expanding on resources of importance to them, for example, materials, </a:t>
            </a:r>
            <a:r>
              <a:rPr lang="en-IE" dirty="0"/>
              <a:t>labour</a:t>
            </a:r>
            <a:r>
              <a:rPr lang="en-US" dirty="0"/>
              <a:t>, staff, and skills</a:t>
            </a:r>
          </a:p>
          <a:p>
            <a:r>
              <a:rPr lang="en-IE" dirty="0"/>
              <a:t>Other organisation may expand on budget, with a separate line for budget for charity costs and remuneration of PPI contributors</a:t>
            </a:r>
          </a:p>
          <a:p>
            <a:r>
              <a:rPr lang="en-IE" dirty="0"/>
              <a:t>No two organisations are the same. Use and amend this tool as relevant to you and your organisation</a:t>
            </a:r>
            <a:endParaRPr lang="en-US" dirty="0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F4E5B64-97C8-4A37-F7AC-EDC7760C8FBD}"/>
              </a:ext>
            </a:extLst>
          </p:cNvPr>
          <p:cNvSpPr/>
          <p:nvPr/>
        </p:nvSpPr>
        <p:spPr>
          <a:xfrm flipH="1" flipV="1">
            <a:off x="9777045" y="-2"/>
            <a:ext cx="2414955" cy="2982351"/>
          </a:xfrm>
          <a:custGeom>
            <a:avLst/>
            <a:gdLst/>
            <a:ahLst/>
            <a:cxnLst/>
            <a:rect l="l" t="t" r="r" b="b"/>
            <a:pathLst>
              <a:path w="7116238" h="7116238">
                <a:moveTo>
                  <a:pt x="7116238" y="7116238"/>
                </a:moveTo>
                <a:lnTo>
                  <a:pt x="0" y="7116238"/>
                </a:lnTo>
                <a:lnTo>
                  <a:pt x="0" y="0"/>
                </a:lnTo>
                <a:lnTo>
                  <a:pt x="7116238" y="0"/>
                </a:lnTo>
                <a:lnTo>
                  <a:pt x="7116238" y="711623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4048" r="1"/>
            </a:stretch>
          </a:blipFill>
        </p:spPr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EF36D30-0ABF-B266-B284-96A590BEB6D6}"/>
              </a:ext>
            </a:extLst>
          </p:cNvPr>
          <p:cNvSpPr/>
          <p:nvPr/>
        </p:nvSpPr>
        <p:spPr>
          <a:xfrm>
            <a:off x="0" y="4799556"/>
            <a:ext cx="12289735" cy="2096544"/>
          </a:xfrm>
          <a:custGeom>
            <a:avLst/>
            <a:gdLst/>
            <a:ahLst/>
            <a:cxnLst/>
            <a:rect l="l" t="t" r="r" b="b"/>
            <a:pathLst>
              <a:path w="18800528" h="3144816">
                <a:moveTo>
                  <a:pt x="0" y="0"/>
                </a:moveTo>
                <a:lnTo>
                  <a:pt x="18800528" y="0"/>
                </a:lnTo>
                <a:lnTo>
                  <a:pt x="18800528" y="3144816"/>
                </a:lnTo>
                <a:lnTo>
                  <a:pt x="0" y="31448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985" r="1"/>
            </a:stretch>
          </a:blipFill>
        </p:spPr>
      </p:sp>
    </p:spTree>
    <p:extLst>
      <p:ext uri="{BB962C8B-B14F-4D97-AF65-F5344CB8AC3E}">
        <p14:creationId xmlns:p14="http://schemas.microsoft.com/office/powerpoint/2010/main" val="352222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2475AFE-6F05-8DE6-73ED-F2E3223317DE}"/>
              </a:ext>
            </a:extLst>
          </p:cNvPr>
          <p:cNvGrpSpPr/>
          <p:nvPr/>
        </p:nvGrpSpPr>
        <p:grpSpPr>
          <a:xfrm>
            <a:off x="58762" y="-95457"/>
            <a:ext cx="12085176" cy="7074829"/>
            <a:chOff x="58762" y="-95457"/>
            <a:chExt cx="12085176" cy="707482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0F0656D-2BC0-E3BB-06C9-EE0ECD7259A1}"/>
                </a:ext>
              </a:extLst>
            </p:cNvPr>
            <p:cNvSpPr/>
            <p:nvPr/>
          </p:nvSpPr>
          <p:spPr>
            <a:xfrm>
              <a:off x="372047" y="-95457"/>
              <a:ext cx="5723953" cy="98904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Of potential interest to your community?</a:t>
              </a:r>
              <a:endParaRPr lang="en-IE" sz="2400" dirty="0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C595CE7-4FDB-45F4-0CA5-FFDA11B76E0B}"/>
                </a:ext>
              </a:extLst>
            </p:cNvPr>
            <p:cNvSpPr/>
            <p:nvPr/>
          </p:nvSpPr>
          <p:spPr>
            <a:xfrm>
              <a:off x="6556575" y="1329388"/>
              <a:ext cx="5265893" cy="98904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2400" dirty="0"/>
                <a:t>Clearly align</a:t>
              </a:r>
              <a:r>
                <a:rPr lang="en-US" sz="2400" dirty="0">
                  <a:solidFill>
                    <a:schemeClr val="tx1"/>
                  </a:solidFill>
                </a:rPr>
                <a:t>s</a:t>
              </a:r>
              <a:r>
                <a:rPr lang="en-US" sz="2400" dirty="0"/>
                <a:t> with organi</a:t>
              </a:r>
              <a:r>
                <a:rPr lang="en-US" sz="2400" dirty="0">
                  <a:solidFill>
                    <a:schemeClr val="tx1"/>
                  </a:solidFill>
                </a:rPr>
                <a:t>s</a:t>
              </a:r>
              <a:r>
                <a:rPr lang="en-US" sz="2400" dirty="0"/>
                <a:t>ation’s goals?</a:t>
              </a:r>
              <a:endParaRPr lang="en-IE" sz="2400" dirty="0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CBB352D-4952-459C-8BCF-6442837D0137}"/>
                </a:ext>
              </a:extLst>
            </p:cNvPr>
            <p:cNvSpPr/>
            <p:nvPr/>
          </p:nvSpPr>
          <p:spPr>
            <a:xfrm>
              <a:off x="8531188" y="2548879"/>
              <a:ext cx="3612750" cy="98904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Appropriately resourced?</a:t>
              </a:r>
              <a:endParaRPr lang="en-IE" sz="2400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6E0C185-B7FE-7F50-2B2A-6330A4BFC181}"/>
                </a:ext>
              </a:extLst>
            </p:cNvPr>
            <p:cNvSpPr/>
            <p:nvPr/>
          </p:nvSpPr>
          <p:spPr>
            <a:xfrm>
              <a:off x="1944950" y="2545245"/>
              <a:ext cx="3490571" cy="989045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2400" dirty="0"/>
                <a:t>Adequate timeframe?</a:t>
              </a:r>
              <a:endParaRPr lang="en-IE" sz="2400" dirty="0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81B123A-319B-67E9-7544-6F24D8148012}"/>
                </a:ext>
              </a:extLst>
            </p:cNvPr>
            <p:cNvSpPr/>
            <p:nvPr/>
          </p:nvSpPr>
          <p:spPr>
            <a:xfrm>
              <a:off x="58762" y="4867315"/>
              <a:ext cx="2200323" cy="2112057"/>
            </a:xfrm>
            <a:prstGeom prst="round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IE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46961A0-041C-838A-7AD3-F6CC93C31C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0594" y="3041975"/>
              <a:ext cx="1260000" cy="0"/>
            </a:xfrm>
            <a:prstGeom prst="straightConnector1">
              <a:avLst/>
            </a:prstGeom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6D73088-C57C-2A2E-66AB-1DB5B2366A0C}"/>
                </a:ext>
              </a:extLst>
            </p:cNvPr>
            <p:cNvCxnSpPr>
              <a:cxnSpLocks/>
            </p:cNvCxnSpPr>
            <p:nvPr/>
          </p:nvCxnSpPr>
          <p:spPr>
            <a:xfrm>
              <a:off x="730583" y="657562"/>
              <a:ext cx="0" cy="4428000"/>
            </a:xfrm>
            <a:prstGeom prst="straightConnector1">
              <a:avLst/>
            </a:prstGeom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35" name="Diamond 34">
              <a:extLst>
                <a:ext uri="{FF2B5EF4-FFF2-40B4-BE49-F238E27FC236}">
                  <a16:creationId xmlns:a16="http://schemas.microsoft.com/office/drawing/2014/main" id="{A7473A94-8548-D601-4BA7-DF22ABDF673F}"/>
                </a:ext>
              </a:extLst>
            </p:cNvPr>
            <p:cNvSpPr/>
            <p:nvPr/>
          </p:nvSpPr>
          <p:spPr>
            <a:xfrm>
              <a:off x="270069" y="2588150"/>
              <a:ext cx="900000" cy="900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No</a:t>
              </a:r>
              <a:endParaRPr lang="en-IE" sz="1600" dirty="0"/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94F5B074-43E9-3E14-7426-D2A463A04605}"/>
                </a:ext>
              </a:extLst>
            </p:cNvPr>
            <p:cNvCxnSpPr>
              <a:cxnSpLocks/>
            </p:cNvCxnSpPr>
            <p:nvPr/>
          </p:nvCxnSpPr>
          <p:spPr>
            <a:xfrm>
              <a:off x="10931477" y="3207473"/>
              <a:ext cx="0" cy="1669344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500F1D49-F918-776B-04F7-C06C75F647E3}"/>
                </a:ext>
              </a:extLst>
            </p:cNvPr>
            <p:cNvGrpSpPr/>
            <p:nvPr/>
          </p:nvGrpSpPr>
          <p:grpSpPr>
            <a:xfrm>
              <a:off x="5796782" y="379318"/>
              <a:ext cx="3207305" cy="1260000"/>
              <a:chOff x="5796782" y="379318"/>
              <a:chExt cx="3207305" cy="1260000"/>
            </a:xfrm>
          </p:grpSpPr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AD943866-6F06-D83A-2A18-1E0C4E0790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7405" y="379318"/>
                <a:ext cx="0" cy="1260000"/>
              </a:xfrm>
              <a:prstGeom prst="straightConnector1">
                <a:avLst/>
              </a:prstGeom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E677F51A-9D4B-C9D8-9122-C5B1AC76E34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96782" y="379318"/>
                <a:ext cx="3207305" cy="2"/>
              </a:xfrm>
              <a:prstGeom prst="straightConnector1">
                <a:avLst/>
              </a:prstGeom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44" name="Diamond 43">
              <a:extLst>
                <a:ext uri="{FF2B5EF4-FFF2-40B4-BE49-F238E27FC236}">
                  <a16:creationId xmlns:a16="http://schemas.microsoft.com/office/drawing/2014/main" id="{B65EF55E-C7C5-403C-5DAD-77F51746B7B2}"/>
                </a:ext>
              </a:extLst>
            </p:cNvPr>
            <p:cNvSpPr/>
            <p:nvPr/>
          </p:nvSpPr>
          <p:spPr>
            <a:xfrm>
              <a:off x="8545405" y="519997"/>
              <a:ext cx="864000" cy="864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Yes</a:t>
              </a:r>
              <a:endParaRPr lang="en-IE" sz="1400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77DEF87-0DCA-9B37-6202-B68EF2C227B3}"/>
                </a:ext>
              </a:extLst>
            </p:cNvPr>
            <p:cNvGrpSpPr/>
            <p:nvPr/>
          </p:nvGrpSpPr>
          <p:grpSpPr>
            <a:xfrm>
              <a:off x="3469233" y="1814289"/>
              <a:ext cx="3207305" cy="978985"/>
              <a:chOff x="3469233" y="1814289"/>
              <a:chExt cx="3207305" cy="978985"/>
            </a:xfrm>
          </p:grpSpPr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EE256609-BB89-5B19-DB46-12E8EDF8C0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69233" y="1814289"/>
                <a:ext cx="0" cy="978985"/>
              </a:xfrm>
              <a:prstGeom prst="straightConnector1">
                <a:avLst/>
              </a:prstGeom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CCF9BE5B-C0A0-1F28-F96A-B1EDD3D487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69233" y="1829549"/>
                <a:ext cx="3207305" cy="2"/>
              </a:xfrm>
              <a:prstGeom prst="straightConnector1">
                <a:avLst/>
              </a:prstGeom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59" name="Diamond 58">
              <a:extLst>
                <a:ext uri="{FF2B5EF4-FFF2-40B4-BE49-F238E27FC236}">
                  <a16:creationId xmlns:a16="http://schemas.microsoft.com/office/drawing/2014/main" id="{256CB68C-E899-A5F3-3D09-7022F69E4113}"/>
                </a:ext>
              </a:extLst>
            </p:cNvPr>
            <p:cNvSpPr/>
            <p:nvPr/>
          </p:nvSpPr>
          <p:spPr>
            <a:xfrm>
              <a:off x="4793460" y="1398111"/>
              <a:ext cx="864000" cy="864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Yes</a:t>
              </a:r>
              <a:endParaRPr lang="en-IE" sz="1400" dirty="0"/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F24F1D12-DB12-77BF-B1F9-37456B3917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60558" y="3041975"/>
              <a:ext cx="3207305" cy="2"/>
            </a:xfrm>
            <a:prstGeom prst="straightConnector1">
              <a:avLst/>
            </a:prstGeom>
            <a:ln w="28575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1" name="Diamond 60">
              <a:extLst>
                <a:ext uri="{FF2B5EF4-FFF2-40B4-BE49-F238E27FC236}">
                  <a16:creationId xmlns:a16="http://schemas.microsoft.com/office/drawing/2014/main" id="{2D8EFF27-6DC4-066B-AD55-49706B3E3E6D}"/>
                </a:ext>
              </a:extLst>
            </p:cNvPr>
            <p:cNvSpPr/>
            <p:nvPr/>
          </p:nvSpPr>
          <p:spPr>
            <a:xfrm>
              <a:off x="6556575" y="2609975"/>
              <a:ext cx="864000" cy="864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Yes</a:t>
              </a:r>
              <a:endParaRPr lang="en-IE" sz="1400" dirty="0"/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14ADC1E-1756-2668-CD86-B474599CB3E9}"/>
                </a:ext>
              </a:extLst>
            </p:cNvPr>
            <p:cNvGrpSpPr/>
            <p:nvPr/>
          </p:nvGrpSpPr>
          <p:grpSpPr>
            <a:xfrm>
              <a:off x="727193" y="1119477"/>
              <a:ext cx="6192000" cy="548634"/>
              <a:chOff x="727193" y="1119477"/>
              <a:chExt cx="6192000" cy="548634"/>
            </a:xfrm>
          </p:grpSpPr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FC989FB6-0AFF-FDA2-4102-838E6F56BC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7193" y="1119477"/>
                <a:ext cx="6192000" cy="2"/>
              </a:xfrm>
              <a:prstGeom prst="straightConnector1">
                <a:avLst/>
              </a:prstGeom>
              <a:ln w="28575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stealth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9927144F-B460-27D8-6F57-7EA8A9CB4F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09928" y="1128111"/>
                <a:ext cx="0" cy="540000"/>
              </a:xfrm>
              <a:prstGeom prst="straightConnector1">
                <a:avLst/>
              </a:prstGeom>
              <a:ln w="28575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F7FB6836-70D3-AA33-8D17-B62CCEA500D8}"/>
                </a:ext>
              </a:extLst>
            </p:cNvPr>
            <p:cNvSpPr/>
            <p:nvPr/>
          </p:nvSpPr>
          <p:spPr>
            <a:xfrm>
              <a:off x="2963292" y="664784"/>
              <a:ext cx="900000" cy="900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No</a:t>
              </a:r>
              <a:endParaRPr lang="en-IE" sz="1600" dirty="0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3E5B6841-D3BF-2D87-26B2-F7DEC811664E}"/>
                </a:ext>
              </a:extLst>
            </p:cNvPr>
            <p:cNvGrpSpPr/>
            <p:nvPr/>
          </p:nvGrpSpPr>
          <p:grpSpPr>
            <a:xfrm>
              <a:off x="748966" y="3299468"/>
              <a:ext cx="9150598" cy="643037"/>
              <a:chOff x="727193" y="476442"/>
              <a:chExt cx="6192557" cy="643037"/>
            </a:xfrm>
          </p:grpSpPr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E10A64D7-6A32-26AE-66FF-F5CB2CEC02E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7193" y="1119477"/>
                <a:ext cx="6192000" cy="2"/>
              </a:xfrm>
              <a:prstGeom prst="straightConnector1">
                <a:avLst/>
              </a:prstGeom>
              <a:ln w="28575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stealth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73E6D195-5555-4E19-BD38-81CF937B3B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19750" y="476442"/>
                <a:ext cx="0" cy="640125"/>
              </a:xfrm>
              <a:prstGeom prst="straightConnector1">
                <a:avLst/>
              </a:prstGeom>
              <a:ln w="28575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77" name="Diamond 76">
              <a:extLst>
                <a:ext uri="{FF2B5EF4-FFF2-40B4-BE49-F238E27FC236}">
                  <a16:creationId xmlns:a16="http://schemas.microsoft.com/office/drawing/2014/main" id="{7E99A725-2EB8-223F-1D91-52C22DC3B5FC}"/>
                </a:ext>
              </a:extLst>
            </p:cNvPr>
            <p:cNvSpPr/>
            <p:nvPr/>
          </p:nvSpPr>
          <p:spPr>
            <a:xfrm>
              <a:off x="4733977" y="3492086"/>
              <a:ext cx="900000" cy="900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No</a:t>
              </a:r>
              <a:endParaRPr lang="en-IE" sz="1600" dirty="0"/>
            </a:p>
          </p:txBody>
        </p:sp>
        <p:sp>
          <p:nvSpPr>
            <p:cNvPr id="78" name="Diamond 77">
              <a:extLst>
                <a:ext uri="{FF2B5EF4-FFF2-40B4-BE49-F238E27FC236}">
                  <a16:creationId xmlns:a16="http://schemas.microsoft.com/office/drawing/2014/main" id="{4194CC6B-C0B6-B2F7-D977-3F5951522414}"/>
                </a:ext>
              </a:extLst>
            </p:cNvPr>
            <p:cNvSpPr/>
            <p:nvPr/>
          </p:nvSpPr>
          <p:spPr>
            <a:xfrm>
              <a:off x="10499477" y="3513299"/>
              <a:ext cx="864000" cy="8640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Yes</a:t>
              </a:r>
              <a:endParaRPr lang="en-IE" sz="1400" dirty="0"/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FA890289-BB9E-711F-CABF-3DC81BCA9AE7}"/>
                </a:ext>
              </a:extLst>
            </p:cNvPr>
            <p:cNvSpPr/>
            <p:nvPr/>
          </p:nvSpPr>
          <p:spPr>
            <a:xfrm>
              <a:off x="9951335" y="5086726"/>
              <a:ext cx="1960284" cy="989045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Proceed</a:t>
              </a:r>
              <a:endParaRPr lang="en-IE" sz="24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0A76B740-6D59-F342-4F2B-71574392B9F9}"/>
                </a:ext>
              </a:extLst>
            </p:cNvPr>
            <p:cNvSpPr/>
            <p:nvPr/>
          </p:nvSpPr>
          <p:spPr>
            <a:xfrm>
              <a:off x="66628" y="5129258"/>
              <a:ext cx="2416738" cy="1642265"/>
            </a:xfrm>
            <a:prstGeom prst="round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Request clarifying information or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refer researcher to </a:t>
              </a:r>
              <a:r>
                <a:rPr lang="en-US" dirty="0">
                  <a:solidFill>
                    <a:schemeClr val="tx1"/>
                  </a:solidFill>
                  <a:hlinkClick r:id="rId2"/>
                </a:rPr>
                <a:t>PPI Opportunities Noticeboard </a:t>
              </a:r>
              <a:endParaRPr lang="en-IE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590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458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Canva Sans</vt:lpstr>
      <vt:lpstr>Canva Sans Bold</vt:lpstr>
      <vt:lpstr>Office Theme</vt:lpstr>
      <vt:lpstr>1_Office Theme</vt:lpstr>
      <vt:lpstr>PowerPoint Presentation</vt:lpstr>
      <vt:lpstr>About this Tool</vt:lpstr>
      <vt:lpstr>PowerPoint Presentation</vt:lpstr>
      <vt:lpstr>PowerPoint Presentation</vt:lpstr>
      <vt:lpstr>Standard Version</vt:lpstr>
      <vt:lpstr>PowerPoint Presentation</vt:lpstr>
      <vt:lpstr>Editable version</vt:lpstr>
      <vt:lpstr>Amendments to the decision tree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Dorris</dc:creator>
  <cp:lastModifiedBy>Emma Dorris</cp:lastModifiedBy>
  <cp:revision>12</cp:revision>
  <dcterms:created xsi:type="dcterms:W3CDTF">2023-05-30T10:12:14Z</dcterms:created>
  <dcterms:modified xsi:type="dcterms:W3CDTF">2023-06-30T15:59:09Z</dcterms:modified>
</cp:coreProperties>
</file>